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Barlow SemiCondensed Heavy" charset="1" panose="00000A06000000000000"/>
      <p:regular r:id="rId39"/>
    </p:embeddedFont>
    <p:embeddedFont>
      <p:font typeface="Poppins Semi-Bold" charset="1" panose="00000700000000000000"/>
      <p:regular r:id="rId40"/>
    </p:embeddedFont>
    <p:embeddedFont>
      <p:font typeface="Barlow SemiCondensed" charset="1" panose="00000506000000000000"/>
      <p:regular r:id="rId41"/>
    </p:embeddedFont>
    <p:embeddedFont>
      <p:font typeface="Poppins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Code Pro" charset="1" panose="00000500000000000000"/>
      <p:regular r:id="rId44"/>
    </p:embeddedFont>
    <p:embeddedFont>
      <p:font typeface="Aileron Bold" charset="1" panose="00000800000000000000"/>
      <p:regular r:id="rId45"/>
    </p:embeddedFont>
    <p:embeddedFont>
      <p:font typeface="Kollektif Bold" charset="1" panose="020B0604020101010102"/>
      <p:regular r:id="rId50"/>
    </p:embeddedFont>
    <p:embeddedFont>
      <p:font typeface="Canva Sans Bold" charset="1" panose="020B0803030501040103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python.org/downloads/" TargetMode="External" Type="http://schemas.openxmlformats.org/officeDocument/2006/relationships/hyperlink"/><Relationship Id="rId3" Target="https://www.docker.com/products/docker-desktop/" TargetMode="External" Type="http://schemas.openxmlformats.org/officeDocument/2006/relationships/hyperlink"/><Relationship Id="rId4" Target="http://github.com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10547174" cy="19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1: Introduction to Data Engineering &amp; Data Modeling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Pipeline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set of processes that move data from one system to another.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ETL (Extract, Transform, Load)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extracting data from sources, transforming it into a usable format, and loading it into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storage repository that holds vast amounts of raw data in its native format.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system used for reporting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data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analysis, storing integrated data from multiple sources.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56354" y="4900405"/>
            <a:ext cx="8631646" cy="5013548"/>
          </a:xfrm>
          <a:custGeom>
            <a:avLst/>
            <a:gdLst/>
            <a:ahLst/>
            <a:cxnLst/>
            <a:rect r="r" b="b" t="t" l="l"/>
            <a:pathLst>
              <a:path h="5013548" w="8631646">
                <a:moveTo>
                  <a:pt x="0" y="0"/>
                </a:moveTo>
                <a:lnTo>
                  <a:pt x="8631646" y="0"/>
                </a:lnTo>
                <a:lnTo>
                  <a:pt x="8631646" y="5013548"/>
                </a:lnTo>
                <a:lnTo>
                  <a:pt x="0" y="501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Hadoop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Flink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Databases (e.g., MySQL, PostgreSQL)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NoSQL Databases (e.g., MongoDB, Cassandra)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Intelligence (BI) Tools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18304" y="1840937"/>
            <a:ext cx="4167043" cy="1956698"/>
          </a:xfrm>
          <a:custGeom>
            <a:avLst/>
            <a:gdLst/>
            <a:ahLst/>
            <a:cxnLst/>
            <a:rect r="r" b="b" t="t" l="l"/>
            <a:pathLst>
              <a:path h="1956698" w="4167043">
                <a:moveTo>
                  <a:pt x="0" y="0"/>
                </a:moveTo>
                <a:lnTo>
                  <a:pt x="4167042" y="0"/>
                </a:lnTo>
                <a:lnTo>
                  <a:pt x="4167042" y="1956698"/>
                </a:lnTo>
                <a:lnTo>
                  <a:pt x="0" y="1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9042" y="3797635"/>
            <a:ext cx="3656304" cy="1792174"/>
          </a:xfrm>
          <a:custGeom>
            <a:avLst/>
            <a:gdLst/>
            <a:ahLst/>
            <a:cxnLst/>
            <a:rect r="r" b="b" t="t" l="l"/>
            <a:pathLst>
              <a:path h="1792174" w="3656304">
                <a:moveTo>
                  <a:pt x="0" y="0"/>
                </a:moveTo>
                <a:lnTo>
                  <a:pt x="3656304" y="0"/>
                </a:lnTo>
                <a:lnTo>
                  <a:pt x="3656304" y="1792174"/>
                </a:lnTo>
                <a:lnTo>
                  <a:pt x="0" y="179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695" r="0" b="-488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6717" y="7068728"/>
            <a:ext cx="5198499" cy="2575833"/>
          </a:xfrm>
          <a:custGeom>
            <a:avLst/>
            <a:gdLst/>
            <a:ahLst/>
            <a:cxnLst/>
            <a:rect r="r" b="b" t="t" l="l"/>
            <a:pathLst>
              <a:path h="2575833" w="5198499">
                <a:moveTo>
                  <a:pt x="0" y="0"/>
                </a:moveTo>
                <a:lnTo>
                  <a:pt x="5198499" y="0"/>
                </a:lnTo>
                <a:lnTo>
                  <a:pt x="5198499" y="2575833"/>
                </a:lnTo>
                <a:lnTo>
                  <a:pt x="0" y="2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93123" y="5052804"/>
            <a:ext cx="3755113" cy="1541497"/>
          </a:xfrm>
          <a:custGeom>
            <a:avLst/>
            <a:gdLst/>
            <a:ahLst/>
            <a:cxnLst/>
            <a:rect r="r" b="b" t="t" l="l"/>
            <a:pathLst>
              <a:path h="1541497" w="3755113">
                <a:moveTo>
                  <a:pt x="0" y="0"/>
                </a:moveTo>
                <a:lnTo>
                  <a:pt x="3755113" y="0"/>
                </a:lnTo>
                <a:lnTo>
                  <a:pt x="3755113" y="1541497"/>
                </a:lnTo>
                <a:lnTo>
                  <a:pt x="0" y="154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4" t="-21594" r="-7783" b="-214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0757" y="6394064"/>
            <a:ext cx="3698919" cy="948853"/>
          </a:xfrm>
          <a:custGeom>
            <a:avLst/>
            <a:gdLst/>
            <a:ahLst/>
            <a:cxnLst/>
            <a:rect r="r" b="b" t="t" l="l"/>
            <a:pathLst>
              <a:path h="948853" w="3698919">
                <a:moveTo>
                  <a:pt x="0" y="0"/>
                </a:moveTo>
                <a:lnTo>
                  <a:pt x="3698920" y="0"/>
                </a:lnTo>
                <a:lnTo>
                  <a:pt x="3698920" y="948853"/>
                </a:lnTo>
                <a:lnTo>
                  <a:pt x="0" y="94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39799" y="8147172"/>
            <a:ext cx="2662026" cy="1497389"/>
          </a:xfrm>
          <a:custGeom>
            <a:avLst/>
            <a:gdLst/>
            <a:ahLst/>
            <a:cxnLst/>
            <a:rect r="r" b="b" t="t" l="l"/>
            <a:pathLst>
              <a:path h="1497389" w="2662026">
                <a:moveTo>
                  <a:pt x="0" y="0"/>
                </a:moveTo>
                <a:lnTo>
                  <a:pt x="2662026" y="0"/>
                </a:lnTo>
                <a:lnTo>
                  <a:pt x="2662026" y="1497389"/>
                </a:lnTo>
                <a:lnTo>
                  <a:pt x="0" y="149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4668" y="3083607"/>
            <a:ext cx="3307884" cy="1277880"/>
          </a:xfrm>
          <a:custGeom>
            <a:avLst/>
            <a:gdLst/>
            <a:ahLst/>
            <a:cxnLst/>
            <a:rect r="r" b="b" t="t" l="l"/>
            <a:pathLst>
              <a:path h="1277880" w="3307884">
                <a:moveTo>
                  <a:pt x="0" y="0"/>
                </a:moveTo>
                <a:lnTo>
                  <a:pt x="3307885" y="0"/>
                </a:lnTo>
                <a:lnTo>
                  <a:pt x="3307885" y="1277881"/>
                </a:lnTo>
                <a:lnTo>
                  <a:pt x="0" y="1277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77264" y="688028"/>
            <a:ext cx="2147951" cy="2138405"/>
          </a:xfrm>
          <a:custGeom>
            <a:avLst/>
            <a:gdLst/>
            <a:ahLst/>
            <a:cxnLst/>
            <a:rect r="r" b="b" t="t" l="l"/>
            <a:pathLst>
              <a:path h="2138405" w="2147951">
                <a:moveTo>
                  <a:pt x="0" y="0"/>
                </a:moveTo>
                <a:lnTo>
                  <a:pt x="2147952" y="0"/>
                </a:lnTo>
                <a:lnTo>
                  <a:pt x="2147952" y="2138404"/>
                </a:lnTo>
                <a:lnTo>
                  <a:pt x="0" y="2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38016" y="734082"/>
            <a:ext cx="3387951" cy="1693975"/>
          </a:xfrm>
          <a:custGeom>
            <a:avLst/>
            <a:gdLst/>
            <a:ahLst/>
            <a:cxnLst/>
            <a:rect r="r" b="b" t="t" l="l"/>
            <a:pathLst>
              <a:path h="1693975" w="3387951">
                <a:moveTo>
                  <a:pt x="0" y="0"/>
                </a:moveTo>
                <a:lnTo>
                  <a:pt x="3387950" y="0"/>
                </a:lnTo>
                <a:lnTo>
                  <a:pt x="3387950" y="1693975"/>
                </a:lnTo>
                <a:lnTo>
                  <a:pt x="0" y="169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and Technologies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5226" y="1798273"/>
            <a:ext cx="4118518" cy="1013804"/>
          </a:xfrm>
          <a:custGeom>
            <a:avLst/>
            <a:gdLst/>
            <a:ahLst/>
            <a:cxnLst/>
            <a:rect r="r" b="b" t="t" l="l"/>
            <a:pathLst>
              <a:path h="1013804" w="4118518">
                <a:moveTo>
                  <a:pt x="0" y="0"/>
                </a:moveTo>
                <a:lnTo>
                  <a:pt x="4118518" y="0"/>
                </a:lnTo>
                <a:lnTo>
                  <a:pt x="4118518" y="1013804"/>
                </a:lnTo>
                <a:lnTo>
                  <a:pt x="0" y="10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76" r="0" b="-734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867" y="3269928"/>
            <a:ext cx="2498475" cy="2896149"/>
          </a:xfrm>
          <a:custGeom>
            <a:avLst/>
            <a:gdLst/>
            <a:ahLst/>
            <a:cxnLst/>
            <a:rect r="r" b="b" t="t" l="l"/>
            <a:pathLst>
              <a:path h="2896149" w="2498475">
                <a:moveTo>
                  <a:pt x="0" y="0"/>
                </a:moveTo>
                <a:lnTo>
                  <a:pt x="2498476" y="0"/>
                </a:lnTo>
                <a:lnTo>
                  <a:pt x="2498476" y="2896150"/>
                </a:lnTo>
                <a:lnTo>
                  <a:pt x="0" y="289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5625" y="5291591"/>
            <a:ext cx="2792249" cy="2352814"/>
          </a:xfrm>
          <a:custGeom>
            <a:avLst/>
            <a:gdLst/>
            <a:ahLst/>
            <a:cxnLst/>
            <a:rect r="r" b="b" t="t" l="l"/>
            <a:pathLst>
              <a:path h="2352814" w="2792249">
                <a:moveTo>
                  <a:pt x="0" y="0"/>
                </a:moveTo>
                <a:lnTo>
                  <a:pt x="2792248" y="0"/>
                </a:lnTo>
                <a:lnTo>
                  <a:pt x="2792248" y="2352814"/>
                </a:lnTo>
                <a:lnTo>
                  <a:pt x="0" y="235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44" t="-7076" r="-18003" b="-1036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9250" y="6623278"/>
            <a:ext cx="2073994" cy="1865449"/>
          </a:xfrm>
          <a:custGeom>
            <a:avLst/>
            <a:gdLst/>
            <a:ahLst/>
            <a:cxnLst/>
            <a:rect r="r" b="b" t="t" l="l"/>
            <a:pathLst>
              <a:path h="1865449" w="2073994">
                <a:moveTo>
                  <a:pt x="0" y="0"/>
                </a:moveTo>
                <a:lnTo>
                  <a:pt x="2073994" y="0"/>
                </a:lnTo>
                <a:lnTo>
                  <a:pt x="2073994" y="1865449"/>
                </a:lnTo>
                <a:lnTo>
                  <a:pt x="0" y="186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26" t="0" r="-2947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Course Tools and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Jupyter Notebook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Instructions for installing and setting up the tools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Python: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www.python.org/downloads/"/>
              </a:rPr>
              <a:t>python.org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Docker Desktop: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www.docker.com/products/docker-desktop/"/>
              </a:rPr>
              <a:t>docker.com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your python virtual environment with command: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`python3 -m venv &lt;env_name&gt;`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your GitHub account: </a:t>
            </a:r>
            <a:r>
              <a:rPr lang="en-US" sz="2400" u="sng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  <a:hlinkClick r:id="rId4" tooltip="http://github.com"/>
              </a:rPr>
              <a:t>github.com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a new repository for the course.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Push your Jupyter Notebook to the repository.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 Setting Up Your Environment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ntroduction to Python for Data Engineering.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Setting up your environment.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979709" y="9110117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and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1201222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an organized collection of information, or data, typically stored electronically in a computer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Data: Raw facts or figures, which might include numbers, text, or multimedia.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Management System (DBMS): Software that interacts with users, applications, and the database itself to capture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 are used to store, retrieve, and manage data efficiently.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support operations such as data querying, updating, and administration.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25604" y="2900638"/>
            <a:ext cx="3505269" cy="4965798"/>
          </a:xfrm>
          <a:custGeom>
            <a:avLst/>
            <a:gdLst/>
            <a:ahLst/>
            <a:cxnLst/>
            <a:rect r="r" b="b" t="t" l="l"/>
            <a:pathLst>
              <a:path h="4965798" w="3505269">
                <a:moveTo>
                  <a:pt x="0" y="0"/>
                </a:moveTo>
                <a:lnTo>
                  <a:pt x="3505269" y="0"/>
                </a:lnTo>
                <a:lnTo>
                  <a:pt x="3505269" y="4965799"/>
                </a:lnTo>
                <a:lnTo>
                  <a:pt x="0" y="49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First: What is a Database?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00416" y="3656985"/>
            <a:ext cx="2986302" cy="2973029"/>
          </a:xfrm>
          <a:custGeom>
            <a:avLst/>
            <a:gdLst/>
            <a:ahLst/>
            <a:cxnLst/>
            <a:rect r="r" b="b" t="t" l="l"/>
            <a:pathLst>
              <a:path h="2973029" w="2986302">
                <a:moveTo>
                  <a:pt x="0" y="0"/>
                </a:moveTo>
                <a:lnTo>
                  <a:pt x="2986302" y="0"/>
                </a:lnTo>
                <a:lnTo>
                  <a:pt x="2986302" y="2973030"/>
                </a:lnTo>
                <a:lnTo>
                  <a:pt x="0" y="297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6867" y="5326696"/>
            <a:ext cx="4226110" cy="4226110"/>
          </a:xfrm>
          <a:custGeom>
            <a:avLst/>
            <a:gdLst/>
            <a:ahLst/>
            <a:cxnLst/>
            <a:rect r="r" b="b" t="t" l="l"/>
            <a:pathLst>
              <a:path h="4226110" w="4226110">
                <a:moveTo>
                  <a:pt x="0" y="0"/>
                </a:moveTo>
                <a:lnTo>
                  <a:pt x="4226110" y="0"/>
                </a:lnTo>
                <a:lnTo>
                  <a:pt x="4226110" y="4226110"/>
                </a:lnTo>
                <a:lnTo>
                  <a:pt x="0" y="422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 the relational model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Organizes data into tables (relations) with rows and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Tables, Columns, Rows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Primary Keys, Foreign Keys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 MySQL, PostgreSQL, Oracle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Relational Databases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9967" y="3109061"/>
            <a:ext cx="4509833" cy="2254917"/>
          </a:xfrm>
          <a:custGeom>
            <a:avLst/>
            <a:gdLst/>
            <a:ahLst/>
            <a:cxnLst/>
            <a:rect r="r" b="b" t="t" l="l"/>
            <a:pathLst>
              <a:path h="2254917" w="4509833">
                <a:moveTo>
                  <a:pt x="0" y="0"/>
                </a:moveTo>
                <a:lnTo>
                  <a:pt x="4509833" y="0"/>
                </a:lnTo>
                <a:lnTo>
                  <a:pt x="4509833" y="2254917"/>
                </a:lnTo>
                <a:lnTo>
                  <a:pt x="0" y="225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87804" y="6002347"/>
            <a:ext cx="3330029" cy="3330029"/>
          </a:xfrm>
          <a:custGeom>
            <a:avLst/>
            <a:gdLst/>
            <a:ahLst/>
            <a:cxnLst/>
            <a:rect r="r" b="b" t="t" l="l"/>
            <a:pathLst>
              <a:path h="3330029" w="3330029">
                <a:moveTo>
                  <a:pt x="0" y="0"/>
                </a:moveTo>
                <a:lnTo>
                  <a:pt x="3330030" y="0"/>
                </a:lnTo>
                <a:lnTo>
                  <a:pt x="3330030" y="3330029"/>
                </a:lnTo>
                <a:lnTo>
                  <a:pt x="0" y="333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4294" y="7442597"/>
            <a:ext cx="5677662" cy="1889779"/>
          </a:xfrm>
          <a:custGeom>
            <a:avLst/>
            <a:gdLst/>
            <a:ahLst/>
            <a:cxnLst/>
            <a:rect r="r" b="b" t="t" l="l"/>
            <a:pathLst>
              <a:path h="1889779" w="5677662">
                <a:moveTo>
                  <a:pt x="0" y="0"/>
                </a:moveTo>
                <a:lnTo>
                  <a:pt x="5677662" y="0"/>
                </a:lnTo>
                <a:lnTo>
                  <a:pt x="5677662" y="1889779"/>
                </a:lnTo>
                <a:lnTo>
                  <a:pt x="0" y="188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9" t="-54149" r="-1654" b="-4121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"Not Only SQL" or non-relational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to handle various forms of data and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NoSQL databases: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 stores (e.g., MongoDB)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Key-value stores (e.g., Redis)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Column-family stores (e.g., Cassandra)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databases (e.g., Neo4j)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784873" y="2531082"/>
          <a:ext cx="12718254" cy="7009209"/>
        </p:xfrm>
        <a:graphic>
          <a:graphicData uri="http://schemas.openxmlformats.org/drawingml/2006/table">
            <a:tbl>
              <a:tblPr/>
              <a:tblGrid>
                <a:gridCol w="4239418"/>
                <a:gridCol w="4239418"/>
                <a:gridCol w="4239418"/>
              </a:tblGrid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Fixed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Vertical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Horizontal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ACID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Often sacrificed for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queries,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volume, high velocity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Between Relational and NoSQL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3659" y="2019095"/>
            <a:ext cx="10365641" cy="61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Data Engineering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 of a Data Engineer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Concepts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Relational vs. NoSQL databases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techniques for big data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distributed database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2465" y="6698778"/>
            <a:ext cx="3482713" cy="1959026"/>
          </a:xfrm>
          <a:custGeom>
            <a:avLst/>
            <a:gdLst/>
            <a:ahLst/>
            <a:cxnLst/>
            <a:rect r="r" b="b" t="t" l="l"/>
            <a:pathLst>
              <a:path h="1959026" w="3482713">
                <a:moveTo>
                  <a:pt x="0" y="0"/>
                </a:moveTo>
                <a:lnTo>
                  <a:pt x="3482713" y="0"/>
                </a:lnTo>
                <a:lnTo>
                  <a:pt x="3482713" y="1959027"/>
                </a:lnTo>
                <a:lnTo>
                  <a:pt x="0" y="195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13960" y="6623745"/>
            <a:ext cx="3603033" cy="2109092"/>
          </a:xfrm>
          <a:custGeom>
            <a:avLst/>
            <a:gdLst/>
            <a:ahLst/>
            <a:cxnLst/>
            <a:rect r="r" b="b" t="t" l="l"/>
            <a:pathLst>
              <a:path h="2109092" w="3603033">
                <a:moveTo>
                  <a:pt x="0" y="0"/>
                </a:moveTo>
                <a:lnTo>
                  <a:pt x="3603032" y="0"/>
                </a:lnTo>
                <a:lnTo>
                  <a:pt x="3603032" y="2109093"/>
                </a:lnTo>
                <a:lnTo>
                  <a:pt x="0" y="210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575041" y="6623745"/>
            <a:ext cx="3620494" cy="2034059"/>
            <a:chOff x="0" y="0"/>
            <a:chExt cx="4827325" cy="27120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325" cy="2712079"/>
            </a:xfrm>
            <a:custGeom>
              <a:avLst/>
              <a:gdLst/>
              <a:ahLst/>
              <a:cxnLst/>
              <a:rect r="r" b="b" t="t" l="l"/>
              <a:pathLst>
                <a:path h="2712079" w="4827325">
                  <a:moveTo>
                    <a:pt x="0" y="0"/>
                  </a:moveTo>
                  <a:lnTo>
                    <a:pt x="4827325" y="0"/>
                  </a:lnTo>
                  <a:lnTo>
                    <a:pt x="4827325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3998" y="0"/>
              <a:ext cx="4132922" cy="2712079"/>
            </a:xfrm>
            <a:custGeom>
              <a:avLst/>
              <a:gdLst/>
              <a:ahLst/>
              <a:cxnLst/>
              <a:rect r="r" b="b" t="t" l="l"/>
              <a:pathLst>
                <a:path h="2712079" w="4132922">
                  <a:moveTo>
                    <a:pt x="0" y="0"/>
                  </a:moveTo>
                  <a:lnTo>
                    <a:pt x="4132922" y="0"/>
                  </a:lnTo>
                  <a:lnTo>
                    <a:pt x="4132922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46" t="0" r="-30190" b="-2435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flipV="true">
            <a:off x="125983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5448055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962970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818121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399272" y="6623745"/>
            <a:ext cx="3616105" cy="2034059"/>
          </a:xfrm>
          <a:custGeom>
            <a:avLst/>
            <a:gdLst/>
            <a:ahLst/>
            <a:cxnLst/>
            <a:rect r="r" b="b" t="t" l="l"/>
            <a:pathLst>
              <a:path h="2034059" w="3616105">
                <a:moveTo>
                  <a:pt x="0" y="0"/>
                </a:moveTo>
                <a:lnTo>
                  <a:pt x="3616105" y="0"/>
                </a:lnTo>
                <a:lnTo>
                  <a:pt x="3616105" y="2034060"/>
                </a:lnTo>
                <a:lnTo>
                  <a:pt x="0" y="203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974567"/>
            <a:ext cx="11201222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type of data storage that is used depends on the volume, velocity, and variety of the data. Common data storage options include: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Storage Systems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2465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Relational Databases. Structured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79216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NoSQL Databases. Unstructured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65968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Warehouses.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Structured Big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9029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Lakes.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Big data</a:t>
            </a:r>
          </a:p>
        </p:txBody>
      </p: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85828" y="4620612"/>
            <a:ext cx="6696724" cy="5293341"/>
          </a:xfrm>
          <a:custGeom>
            <a:avLst/>
            <a:gdLst/>
            <a:ahLst/>
            <a:cxnLst/>
            <a:rect r="r" b="b" t="t" l="l"/>
            <a:pathLst>
              <a:path h="5293341" w="6696724">
                <a:moveTo>
                  <a:pt x="0" y="0"/>
                </a:moveTo>
                <a:lnTo>
                  <a:pt x="6696725" y="0"/>
                </a:lnTo>
                <a:lnTo>
                  <a:pt x="6696725" y="5293341"/>
                </a:lnTo>
                <a:lnTo>
                  <a:pt x="0" y="529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Warehouses and Data Lakes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Both are storage tools, but: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stores structured integrated data from multiple sources, optimized for querying and analysis. Stores structured data, schema-on-write, optimized for read operations.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Raw data, schema-on-read, optimized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and batch processing.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When would you choose a data lake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 a data warehouse?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81238" y="347761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Concepts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452538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is the process of creating a data model to visually represent the structure of data.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modeling important in database design?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79820" y="2191877"/>
            <a:ext cx="7502733" cy="7101743"/>
          </a:xfrm>
          <a:custGeom>
            <a:avLst/>
            <a:gdLst/>
            <a:ahLst/>
            <a:cxnLst/>
            <a:rect r="r" b="b" t="t" l="l"/>
            <a:pathLst>
              <a:path h="7101743" w="7502733">
                <a:moveTo>
                  <a:pt x="0" y="0"/>
                </a:moveTo>
                <a:lnTo>
                  <a:pt x="7502733" y="0"/>
                </a:lnTo>
                <a:lnTo>
                  <a:pt x="7502733" y="7101743"/>
                </a:lnTo>
                <a:lnTo>
                  <a:pt x="0" y="710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Types of Data 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766846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Conceptual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High-level overview of data entities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Detailed description of data entities, attributes,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Physical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Specification of data storage and access methods.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988" y="6988508"/>
            <a:ext cx="5121964" cy="1664874"/>
          </a:xfrm>
          <a:custGeom>
            <a:avLst/>
            <a:gdLst/>
            <a:ahLst/>
            <a:cxnLst/>
            <a:rect r="r" b="b" t="t" l="l"/>
            <a:pathLst>
              <a:path h="1664874" w="5121964">
                <a:moveTo>
                  <a:pt x="0" y="0"/>
                </a:moveTo>
                <a:lnTo>
                  <a:pt x="5121964" y="0"/>
                </a:lnTo>
                <a:lnTo>
                  <a:pt x="5121964" y="1664874"/>
                </a:lnTo>
                <a:lnTo>
                  <a:pt x="0" y="166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45" r="0" b="-261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58048" y="6396872"/>
            <a:ext cx="2125154" cy="2848144"/>
          </a:xfrm>
          <a:custGeom>
            <a:avLst/>
            <a:gdLst/>
            <a:ahLst/>
            <a:cxnLst/>
            <a:rect r="r" b="b" t="t" l="l"/>
            <a:pathLst>
              <a:path h="2848144" w="2125154">
                <a:moveTo>
                  <a:pt x="0" y="0"/>
                </a:moveTo>
                <a:lnTo>
                  <a:pt x="2125154" y="0"/>
                </a:lnTo>
                <a:lnTo>
                  <a:pt x="2125154" y="2848145"/>
                </a:lnTo>
                <a:lnTo>
                  <a:pt x="0" y="284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7550" y="6383589"/>
            <a:ext cx="3016090" cy="2874711"/>
          </a:xfrm>
          <a:custGeom>
            <a:avLst/>
            <a:gdLst/>
            <a:ahLst/>
            <a:cxnLst/>
            <a:rect r="r" b="b" t="t" l="l"/>
            <a:pathLst>
              <a:path h="2874711" w="3016090">
                <a:moveTo>
                  <a:pt x="0" y="0"/>
                </a:moveTo>
                <a:lnTo>
                  <a:pt x="3016090" y="0"/>
                </a:lnTo>
                <a:lnTo>
                  <a:pt x="3016090" y="2874711"/>
                </a:lnTo>
                <a:lnTo>
                  <a:pt x="0" y="2874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for Data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DBeaver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ER/Studio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ERwin Data Modeler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Visio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959469"/>
            <a:ext cx="7940449" cy="5811968"/>
          </a:xfrm>
          <a:custGeom>
            <a:avLst/>
            <a:gdLst/>
            <a:ahLst/>
            <a:cxnLst/>
            <a:rect r="r" b="b" t="t" l="l"/>
            <a:pathLst>
              <a:path h="5811968" w="7940449">
                <a:moveTo>
                  <a:pt x="0" y="0"/>
                </a:moveTo>
                <a:lnTo>
                  <a:pt x="7940449" y="0"/>
                </a:lnTo>
                <a:lnTo>
                  <a:pt x="7940449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115300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Denormalization: Combining multiple tables to improve read performance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Wide-column design: For handling sparse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Nested structures: For complex, hierarchical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Polyglot persistence: Using multiple database types for different data needs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03317"/>
            <a:ext cx="10912593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 Theorem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tates that it is impossible for a distributed data store to simultaneously provide more than two out of the following three guarantees: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Consistency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read receives the most recent write or an error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Availability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request receives a response, without guarantee that it contains the most recent version of the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Partition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system continues to operate despite network partitions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2931" y="5143500"/>
            <a:ext cx="6976575" cy="4770453"/>
          </a:xfrm>
          <a:custGeom>
            <a:avLst/>
            <a:gdLst/>
            <a:ahLst/>
            <a:cxnLst/>
            <a:rect r="r" b="b" t="t" l="l"/>
            <a:pathLst>
              <a:path h="4770453" w="6976575">
                <a:moveTo>
                  <a:pt x="0" y="0"/>
                </a:moveTo>
                <a:lnTo>
                  <a:pt x="6976575" y="0"/>
                </a:lnTo>
                <a:lnTo>
                  <a:pt x="6976575" y="4770453"/>
                </a:lnTo>
                <a:lnTo>
                  <a:pt x="0" y="477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CAP Theorem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6230600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distributed database is a database in which storage devices are distributed across multiple nodes or servers, where they all work together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41993" y="2163007"/>
            <a:ext cx="8744724" cy="7159484"/>
          </a:xfrm>
          <a:custGeom>
            <a:avLst/>
            <a:gdLst/>
            <a:ahLst/>
            <a:cxnLst/>
            <a:rect r="r" b="b" t="t" l="l"/>
            <a:pathLst>
              <a:path h="7159484" w="8744724">
                <a:moveTo>
                  <a:pt x="0" y="0"/>
                </a:moveTo>
                <a:lnTo>
                  <a:pt x="8744725" y="0"/>
                </a:lnTo>
                <a:lnTo>
                  <a:pt x="8744725" y="7159484"/>
                </a:lnTo>
                <a:lnTo>
                  <a:pt x="0" y="715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Designing a Data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E-commerce business data model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entities, attributes, and relationships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50928" y="4086345"/>
            <a:ext cx="7098872" cy="3312807"/>
          </a:xfrm>
          <a:custGeom>
            <a:avLst/>
            <a:gdLst/>
            <a:ahLst/>
            <a:cxnLst/>
            <a:rect r="r" b="b" t="t" l="l"/>
            <a:pathLst>
              <a:path h="3312807" w="7098872">
                <a:moveTo>
                  <a:pt x="0" y="0"/>
                </a:moveTo>
                <a:lnTo>
                  <a:pt x="7098872" y="0"/>
                </a:lnTo>
                <a:lnTo>
                  <a:pt x="7098872" y="3312807"/>
                </a:lnTo>
                <a:lnTo>
                  <a:pt x="0" y="331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SQL: Structured Query Language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standard language for accessing and manipulating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Query: Is a question or inquiry about a set of data. We use SQL to retrieve meaningful and relevant information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stands for Structured Query Language.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lets you access and manipulate databases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CRUD Operations: CREATE, READ, UPDATE, and DELETE records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tables in a database.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more...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12433" y="3977496"/>
            <a:ext cx="8270141" cy="5507432"/>
          </a:xfrm>
          <a:custGeom>
            <a:avLst/>
            <a:gdLst/>
            <a:ahLst/>
            <a:cxnLst/>
            <a:rect r="r" b="b" t="t" l="l"/>
            <a:pathLst>
              <a:path h="5507432" w="8270141">
                <a:moveTo>
                  <a:pt x="0" y="0"/>
                </a:moveTo>
                <a:lnTo>
                  <a:pt x="8270140" y="0"/>
                </a:lnTo>
                <a:lnTo>
                  <a:pt x="8270140" y="5507432"/>
                </a:lnTo>
                <a:lnTo>
                  <a:pt x="0" y="550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3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SQL Used for?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Engineering &amp; Data Modeling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Designing a Data Model and Querying it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Data Engineering?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Engineering is the process of designing and building systems that allow for the collection, storage, and analysis of large datasets.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engineering important in today’s data-driven world?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Terminologies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new oil. Data is any collection of information that can be used to make decisions or improve understanding of a situation. It can be in any form, including numbers, text, images, audio, or video.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Engineering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the discipline of designing, developing, and maintaining the architecture, tools, and systems that are used to collect, store, process,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Big 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term used to describe the large and complex datasets that are too big to be processed using traditional data processing methods.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048857" y="2907573"/>
            <a:ext cx="6210443" cy="6210443"/>
          </a:xfrm>
          <a:custGeom>
            <a:avLst/>
            <a:gdLst/>
            <a:ahLst/>
            <a:cxnLst/>
            <a:rect r="r" b="b" t="t" l="l"/>
            <a:pathLst>
              <a:path h="6210443" w="6210443">
                <a:moveTo>
                  <a:pt x="0" y="0"/>
                </a:moveTo>
                <a:lnTo>
                  <a:pt x="6210443" y="0"/>
                </a:lnTo>
                <a:lnTo>
                  <a:pt x="621044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Roles in the Data World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0785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Administrator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573872" y="3987366"/>
            <a:ext cx="5112845" cy="3510766"/>
          </a:xfrm>
          <a:custGeom>
            <a:avLst/>
            <a:gdLst/>
            <a:ahLst/>
            <a:cxnLst/>
            <a:rect r="r" b="b" t="t" l="l"/>
            <a:pathLst>
              <a:path h="3510766" w="5112845">
                <a:moveTo>
                  <a:pt x="0" y="0"/>
                </a:moveTo>
                <a:lnTo>
                  <a:pt x="5112846" y="0"/>
                </a:lnTo>
                <a:lnTo>
                  <a:pt x="5112846" y="3510766"/>
                </a:lnTo>
                <a:lnTo>
                  <a:pt x="0" y="351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56" t="-65011" r="-71424" b="-357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Role of a Data Engineer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0785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Responsibilities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data pipelines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Ensuring data quality and consistency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does the role of a data engineer differ from a data scientist?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1789449"/>
            <a:ext cx="8115300" cy="6708102"/>
          </a:xfrm>
          <a:custGeom>
            <a:avLst/>
            <a:gdLst/>
            <a:ahLst/>
            <a:cxnLst/>
            <a:rect r="r" b="b" t="t" l="l"/>
            <a:pathLst>
              <a:path h="6708102" w="8115300">
                <a:moveTo>
                  <a:pt x="0" y="0"/>
                </a:moveTo>
                <a:lnTo>
                  <a:pt x="8115300" y="0"/>
                </a:lnTo>
                <a:lnTo>
                  <a:pt x="8115300" y="6708102"/>
                </a:lnTo>
                <a:lnTo>
                  <a:pt x="0" y="670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Generation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Acquisition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Analysis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Data Lifecycle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DAGOXg25SLs</dc:identifier>
  <dcterms:modified xsi:type="dcterms:W3CDTF">2011-08-01T06:04:30Z</dcterms:modified>
  <cp:revision>1</cp:revision>
  <dc:title>DE Course: Week 1</dc:title>
</cp:coreProperties>
</file>